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58" r:id="rId4"/>
    <p:sldId id="274" r:id="rId5"/>
    <p:sldId id="260" r:id="rId6"/>
    <p:sldId id="271" r:id="rId7"/>
    <p:sldId id="264" r:id="rId8"/>
    <p:sldId id="262" r:id="rId9"/>
    <p:sldId id="263" r:id="rId10"/>
    <p:sldId id="278" r:id="rId11"/>
    <p:sldId id="273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8" d="100"/>
          <a:sy n="118" d="100"/>
        </p:scale>
        <p:origin x="2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3822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86ABA-0AB3-4808-8A9A-8F35460070EA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A499A-398C-4AC6-A593-2B0EAA646E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91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A499A-398C-4AC6-A593-2B0EAA646E2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059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A499A-398C-4AC6-A593-2B0EAA646E2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020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A499A-398C-4AC6-A593-2B0EAA646E2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171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A499A-398C-4AC6-A593-2B0EAA646E2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179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A499A-398C-4AC6-A593-2B0EAA646E2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236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A499A-398C-4AC6-A593-2B0EAA646E2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511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A499A-398C-4AC6-A593-2B0EAA646E2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055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88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497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58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2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72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614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71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157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834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696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1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FDF93-F65F-4486-852E-B3A1EFFA32A9}" type="datetimeFigureOut">
              <a:rPr lang="ru-RU" smtClean="0"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2F6AA-5092-4C29-B172-81618523A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01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groups/timetobrand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788797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14" y="492208"/>
            <a:ext cx="1524003" cy="152400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543293" y="2132844"/>
            <a:ext cx="6096000" cy="19850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5500" b="1" dirty="0" smtClean="0">
                <a:latin typeface="Gilroy ExtraBold" panose="00000900000000000000" pitchFamily="50" charset="-52"/>
              </a:rPr>
              <a:t>PR-c</a:t>
            </a:r>
            <a:r>
              <a:rPr lang="ru-RU" sz="5500" b="1" dirty="0" err="1" smtClean="0">
                <a:latin typeface="Gilroy ExtraBold" panose="00000900000000000000" pitchFamily="50" charset="-52"/>
              </a:rPr>
              <a:t>тратегия</a:t>
            </a:r>
            <a:endParaRPr lang="en-US" sz="5500" b="1" dirty="0" smtClean="0">
              <a:latin typeface="Gilroy ExtraBold" panose="00000900000000000000" pitchFamily="50" charset="-52"/>
            </a:endParaRP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ru-RU" sz="5500" b="1" dirty="0" smtClean="0">
                <a:latin typeface="Gilroy ExtraBold" panose="00000900000000000000" pitchFamily="50" charset="-52"/>
              </a:rPr>
              <a:t>АНО «Доступ открыт»</a:t>
            </a:r>
            <a:endParaRPr lang="en-US" sz="5500" b="1" dirty="0">
              <a:latin typeface="Gilroy ExtraBold" panose="00000900000000000000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31599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>
            <a:extLst>
              <a:ext uri="{FF2B5EF4-FFF2-40B4-BE49-F238E27FC236}">
                <a16:creationId xmlns="" xmlns:a16="http://schemas.microsoft.com/office/drawing/2014/main" id="{B42878BD-1BBC-4BAC-B3A9-CB8BA03F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88975"/>
            <a:ext cx="767452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Каналы коммуникаций</a:t>
            </a:r>
            <a:endParaRPr lang="ru-RU" altLang="ru-RU" sz="3200" dirty="0">
              <a:solidFill>
                <a:srgbClr val="4040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0" name="Подзаголовок 2">
            <a:extLst>
              <a:ext uri="{FF2B5EF4-FFF2-40B4-BE49-F238E27FC236}">
                <a16:creationId xmlns="" xmlns:a16="http://schemas.microsoft.com/office/drawing/2014/main" id="{F884E8FC-E6FE-4194-A597-339CABADC914}"/>
              </a:ext>
            </a:extLst>
          </p:cNvPr>
          <p:cNvSpPr txBox="1">
            <a:spLocks/>
          </p:cNvSpPr>
          <p:nvPr/>
        </p:nvSpPr>
        <p:spPr>
          <a:xfrm>
            <a:off x="13268325" y="2573338"/>
            <a:ext cx="1595438" cy="5445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050" dirty="0">
              <a:latin typeface="Ubuntu" panose="020B05040306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64027" y="1681754"/>
            <a:ext cx="7938655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ru-RU" altLang="ru-RU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ИНВАЛИДЫ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Группы по интересам, профильные СМИ, радио и ТВ-программы</a:t>
            </a:r>
            <a:endParaRPr lang="ru-RU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altLang="ru-RU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МЕСТНЫЕ ВЛАСТИ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Городские и районные СМИ, собственные пресс-службы префектур, личные встречи с руководителями</a:t>
            </a:r>
            <a:endParaRPr lang="ru-RU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ЦСО</a:t>
            </a:r>
          </a:p>
          <a:p>
            <a:pPr>
              <a:spcAft>
                <a:spcPts val="600"/>
              </a:spcAft>
            </a:pP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Городские и районные СМИ, собственные пресс-службы префектур, личные встречи с руководителями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ЗДОРОВЫЕ </a:t>
            </a:r>
            <a:r>
              <a:rPr lang="ru-RU" altLang="ru-RU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ЛЮДИ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Группы </a:t>
            </a:r>
            <a:r>
              <a:rPr lang="ru-RU" alt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 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интересам, </a:t>
            </a:r>
            <a:r>
              <a:rPr lang="ru-RU" alt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социальная реклама на популярных каналах </a:t>
            </a:r>
            <a:r>
              <a:rPr lang="ru-RU" alt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Ютуб</a:t>
            </a:r>
            <a:r>
              <a:rPr lang="ru-RU" alt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 у </a:t>
            </a:r>
            <a:r>
              <a:rPr lang="ru-RU" altLang="ru-RU" sz="16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блогеров</a:t>
            </a:r>
            <a:r>
              <a:rPr lang="ru-RU" alt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социальная реклама в СМИ – районных и 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городских, объявления в подъездах, магазинах, ДК, библиотеках и др. общественных местах.</a:t>
            </a:r>
            <a:endParaRPr lang="ru-RU" altLang="ru-RU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086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Подзаголовок 2">
            <a:extLst>
              <a:ext uri="{FF2B5EF4-FFF2-40B4-BE49-F238E27FC236}">
                <a16:creationId xmlns="" xmlns:a16="http://schemas.microsoft.com/office/drawing/2014/main" id="{F73A29B4-F370-4B7C-BDE5-1D1D07509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206" y="1679458"/>
            <a:ext cx="7545287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altLang="ru-RU" sz="1600" b="1" dirty="0" err="1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Соцсети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</a:t>
            </a:r>
            <a:r>
              <a:rPr lang="en-US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Facebook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ru-RU" altLang="ru-RU" sz="1600" dirty="0" err="1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ВКонтакте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Instagram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alt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Рост </a:t>
            </a:r>
            <a:r>
              <a:rPr lang="ru-RU" alt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числа подписчиков, повышение </a:t>
            </a:r>
            <a:r>
              <a:rPr lang="ru-RU" alt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узнаваемости</a:t>
            </a:r>
            <a:r>
              <a:rPr lang="ru-RU" alt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рекомендаций (сарафанное радио)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СМИ:</a:t>
            </a:r>
            <a:endParaRPr lang="ru-RU" sz="1600" b="1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Публикации новостей и репортажей с мероприятий, интервью с волонтёрами с инвалидностью, публикация историй достижений людей с инвалидностью.</a:t>
            </a:r>
            <a:endParaRPr lang="ru-RU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Мероприятия: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Рост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узнаваемости  и популярности клубов,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укрепление репутации, формирование доверия,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рост числа членов клуба,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отзывы.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Социальная р</a:t>
            </a: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еклама</a:t>
            </a: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alt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</a:t>
            </a:r>
            <a:r>
              <a:rPr lang="ru-RU" alt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овышение узнаваемости, рост числа участников.</a:t>
            </a:r>
            <a:endParaRPr lang="ru-RU" altLang="ru-RU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122" name="Подзаголовок 2">
            <a:extLst>
              <a:ext uri="{FF2B5EF4-FFF2-40B4-BE49-F238E27FC236}">
                <a16:creationId xmlns="" xmlns:a16="http://schemas.microsoft.com/office/drawing/2014/main" id="{B42878BD-1BBC-4BAC-B3A9-CB8BA03F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799" y="688975"/>
            <a:ext cx="778358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KPI </a:t>
            </a: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для каждого канала коммуникаций</a:t>
            </a:r>
            <a:endParaRPr lang="ru-RU" altLang="ru-RU" sz="3200" dirty="0">
              <a:solidFill>
                <a:srgbClr val="4040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0" name="Подзаголовок 2">
            <a:extLst>
              <a:ext uri="{FF2B5EF4-FFF2-40B4-BE49-F238E27FC236}">
                <a16:creationId xmlns="" xmlns:a16="http://schemas.microsoft.com/office/drawing/2014/main" id="{F884E8FC-E6FE-4194-A597-339CABADC914}"/>
              </a:ext>
            </a:extLst>
          </p:cNvPr>
          <p:cNvSpPr txBox="1">
            <a:spLocks/>
          </p:cNvSpPr>
          <p:nvPr/>
        </p:nvSpPr>
        <p:spPr>
          <a:xfrm>
            <a:off x="13268325" y="2573338"/>
            <a:ext cx="1595438" cy="5445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050" dirty="0"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477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Подзаголовок 2">
            <a:extLst>
              <a:ext uri="{FF2B5EF4-FFF2-40B4-BE49-F238E27FC236}">
                <a16:creationId xmlns="" xmlns:a16="http://schemas.microsoft.com/office/drawing/2014/main" id="{F73A29B4-F370-4B7C-BDE5-1D1D07509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206" y="1679458"/>
            <a:ext cx="8342241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 Рассылка с приглашением (см. следующий слайд)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Продвижение группы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3"/>
              </a:rPr>
              <a:t>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</a:t>
            </a:r>
            <a:r>
              <a:rPr lang="ru-RU" sz="1600" dirty="0" err="1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соцсети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Facebook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ru-RU" sz="1600" dirty="0" err="1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Вконтакте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  <a:r>
              <a:rPr lang="en-US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аккаунта в </a:t>
            </a:r>
            <a:r>
              <a:rPr lang="en-US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Instagram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ru-RU" sz="16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 Организация опросов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среди инвалидов и здоровых людей – жителей округов - с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целью получения обратной связи для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корректировки действий.</a:t>
            </a:r>
            <a:endParaRPr lang="ru-RU" sz="16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 Приглашение 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партнёров – спикеров,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артистов на мероприятия клубов.</a:t>
            </a:r>
            <a:endParaRPr lang="ru-RU" sz="16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Основной упор – на продвижение через </a:t>
            </a:r>
            <a:r>
              <a:rPr lang="ru-RU" sz="1600" dirty="0" err="1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соцсети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(социальная реклама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партнерские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посты, обмен информацией).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Социальная реклама в подъездах и общественных местах  </a:t>
            </a:r>
            <a:endParaRPr lang="ru-RU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122" name="Подзаголовок 2">
            <a:extLst>
              <a:ext uri="{FF2B5EF4-FFF2-40B4-BE49-F238E27FC236}">
                <a16:creationId xmlns="" xmlns:a16="http://schemas.microsoft.com/office/drawing/2014/main" id="{B42878BD-1BBC-4BAC-B3A9-CB8BA03F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88975"/>
            <a:ext cx="53895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План коммуникаций</a:t>
            </a:r>
            <a:endParaRPr lang="ru-RU" altLang="ru-RU" sz="3200" dirty="0">
              <a:solidFill>
                <a:srgbClr val="4040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0" name="Подзаголовок 2">
            <a:extLst>
              <a:ext uri="{FF2B5EF4-FFF2-40B4-BE49-F238E27FC236}">
                <a16:creationId xmlns="" xmlns:a16="http://schemas.microsoft.com/office/drawing/2014/main" id="{F884E8FC-E6FE-4194-A597-339CABADC914}"/>
              </a:ext>
            </a:extLst>
          </p:cNvPr>
          <p:cNvSpPr txBox="1">
            <a:spLocks/>
          </p:cNvSpPr>
          <p:nvPr/>
        </p:nvSpPr>
        <p:spPr>
          <a:xfrm>
            <a:off x="13268325" y="2573338"/>
            <a:ext cx="1595438" cy="5445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050" dirty="0">
              <a:latin typeface="Ubuntu" panose="020B05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507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B42878BD-1BBC-4BAC-B3A9-CB8BA03F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8593" y="2740197"/>
            <a:ext cx="6058926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Визитная карточка </a:t>
            </a: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объединения</a:t>
            </a:r>
            <a:endParaRPr lang="ru-RU" altLang="ru-RU" sz="3200" dirty="0">
              <a:solidFill>
                <a:srgbClr val="4040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507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>
            <a:extLst>
              <a:ext uri="{FF2B5EF4-FFF2-40B4-BE49-F238E27FC236}">
                <a16:creationId xmlns="" xmlns:a16="http://schemas.microsoft.com/office/drawing/2014/main" id="{B42878BD-1BBC-4BAC-B3A9-CB8BA03F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88975"/>
            <a:ext cx="53895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Описание проекта</a:t>
            </a:r>
            <a:endParaRPr lang="ru-RU" altLang="ru-RU" sz="3200" dirty="0">
              <a:solidFill>
                <a:srgbClr val="4040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0" name="Подзаголовок 2">
            <a:extLst>
              <a:ext uri="{FF2B5EF4-FFF2-40B4-BE49-F238E27FC236}">
                <a16:creationId xmlns="" xmlns:a16="http://schemas.microsoft.com/office/drawing/2014/main" id="{F884E8FC-E6FE-4194-A597-339CABADC914}"/>
              </a:ext>
            </a:extLst>
          </p:cNvPr>
          <p:cNvSpPr txBox="1">
            <a:spLocks/>
          </p:cNvSpPr>
          <p:nvPr/>
        </p:nvSpPr>
        <p:spPr>
          <a:xfrm>
            <a:off x="13268325" y="2573338"/>
            <a:ext cx="1595438" cy="5445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050" dirty="0">
              <a:latin typeface="Ubuntu" panose="020B0504030602030204" pitchFamily="34" charset="0"/>
            </a:endParaRPr>
          </a:p>
        </p:txBody>
      </p:sp>
      <p:sp>
        <p:nvSpPr>
          <p:cNvPr id="11" name="Подзаголовок 2">
            <a:extLst>
              <a:ext uri="{FF2B5EF4-FFF2-40B4-BE49-F238E27FC236}">
                <a16:creationId xmlns="" xmlns:a16="http://schemas.microsoft.com/office/drawing/2014/main" id="{F73A29B4-F370-4B7C-BDE5-1D1D07509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835" y="1280447"/>
            <a:ext cx="8040238" cy="3931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Миссия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</a:rPr>
              <a:t>Общественное движение «Доступ открыт» – это содружество единомышленников, которые стремятся улучшить наш мир через добровольческую помощь окружающим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en-US" sz="1600" dirty="0" smtClean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Легенда</a:t>
            </a:r>
            <a:endParaRPr lang="ru-RU" sz="1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</a:rPr>
              <a:t>В 2013-м году два 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</a:rPr>
              <a:t>друга – Александр Мягков и Алексей Голубев,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</a:rPr>
              <a:t>инвалиды-колясочники 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</a:rPr>
              <a:t>с детства,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</a:rPr>
              <a:t>решили создать интернет-сообщество 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</a:rPr>
              <a:t>«людей, неравнодушных к проблемам инвалидов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</a:rPr>
              <a:t>». И назвали его «Доступ </a:t>
            </a:r>
            <a:r>
              <a:rPr lang="ru-RU" sz="1600" dirty="0">
                <a:latin typeface="Roboto" panose="02000000000000000000" pitchFamily="2" charset="0"/>
                <a:ea typeface="Roboto" panose="02000000000000000000" pitchFamily="2" charset="0"/>
              </a:rPr>
              <a:t>закрыт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</a:rPr>
              <a:t>».</a:t>
            </a:r>
            <a:r>
              <a:rPr lang="en-US" sz="16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1600" dirty="0" smtClean="0">
                <a:latin typeface="Roboto" panose="02000000000000000000" pitchFamily="2" charset="0"/>
                <a:ea typeface="Roboto" panose="02000000000000000000" pitchFamily="2" charset="0"/>
              </a:rPr>
              <a:t>За год они на</a:t>
            </a:r>
            <a:r>
              <a:rPr lang="ru-RU" altLang="ru-RU" sz="1600" dirty="0" smtClean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шли </a:t>
            </a:r>
            <a:r>
              <a:rPr lang="ru-RU" altLang="ru-RU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массу друзей, в том числе среди здоровых людей, </a:t>
            </a:r>
            <a:r>
              <a:rPr lang="ru-RU" altLang="ru-RU" sz="1600" dirty="0" smtClean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которые поддержали эту идею. Общими усилиями они осуществили </a:t>
            </a:r>
            <a:r>
              <a:rPr lang="ru-RU" altLang="ru-RU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свою мечту и мечту многих инвалидов – попасть на самый крупный в России музыкальный фестиваль «Нашествие</a:t>
            </a:r>
            <a:r>
              <a:rPr lang="ru-RU" altLang="ru-RU" sz="1600" dirty="0" smtClean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», организовали </a:t>
            </a:r>
            <a:r>
              <a:rPr lang="ru-RU" altLang="ru-RU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поездки на разнообразные культурные и развлекательные события </a:t>
            </a:r>
            <a:r>
              <a:rPr lang="ru-RU" altLang="ru-RU" sz="1600" dirty="0" smtClean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Москвы, провели </a:t>
            </a:r>
            <a:r>
              <a:rPr lang="ru-RU" altLang="ru-RU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несколько собственных мероприятий и </a:t>
            </a:r>
            <a:r>
              <a:rPr lang="ru-RU" altLang="ru-RU" sz="1600" dirty="0" smtClean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встреч с любимыми артистами: Вячеславом Бутусовым, Фёдором Бондарчуком, Юрием Шевчуком</a:t>
            </a:r>
            <a:r>
              <a:rPr lang="ru-RU" altLang="ru-RU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Ильей </a:t>
            </a:r>
            <a:r>
              <a:rPr lang="ru-RU" altLang="ru-RU" sz="1600" dirty="0" smtClean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Чертом и др.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ru-RU" altLang="ru-RU" sz="16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600" dirty="0" smtClean="0">
                <a:solidFill>
                  <a:srgbClr val="000000"/>
                </a:solidFill>
                <a:latin typeface="Circe"/>
              </a:rPr>
              <a:t>В настоящее время </a:t>
            </a:r>
            <a:r>
              <a:rPr lang="ru-RU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мы </a:t>
            </a:r>
            <a:r>
              <a:rPr lang="ru-RU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реализуем </a:t>
            </a:r>
            <a:r>
              <a:rPr lang="ru-RU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проект </a:t>
            </a:r>
            <a:r>
              <a:rPr lang="ru-RU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«Инклюзивные клубы добровольцев», поддержанный Правительством Москвы в 4-х округах города, также организуем образовательные и развлекательные мероприятия.</a:t>
            </a:r>
            <a:endParaRPr lang="ru-RU" altLang="ru-RU" sz="1600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None/>
            </a:pPr>
            <a:endParaRPr lang="ru-RU" altLang="ru-RU" sz="16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972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>
            <a:extLst>
              <a:ext uri="{FF2B5EF4-FFF2-40B4-BE49-F238E27FC236}">
                <a16:creationId xmlns="" xmlns:a16="http://schemas.microsoft.com/office/drawing/2014/main" id="{B42878BD-1BBC-4BAC-B3A9-CB8BA03F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88975"/>
            <a:ext cx="53895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Ключевые </a:t>
            </a: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направления</a:t>
            </a:r>
            <a:endParaRPr lang="ru-RU" altLang="ru-RU" sz="3200" dirty="0">
              <a:solidFill>
                <a:srgbClr val="4040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0" name="Подзаголовок 2">
            <a:extLst>
              <a:ext uri="{FF2B5EF4-FFF2-40B4-BE49-F238E27FC236}">
                <a16:creationId xmlns="" xmlns:a16="http://schemas.microsoft.com/office/drawing/2014/main" id="{F884E8FC-E6FE-4194-A597-339CABADC914}"/>
              </a:ext>
            </a:extLst>
          </p:cNvPr>
          <p:cNvSpPr txBox="1">
            <a:spLocks/>
          </p:cNvSpPr>
          <p:nvPr/>
        </p:nvSpPr>
        <p:spPr>
          <a:xfrm>
            <a:off x="13268325" y="2573338"/>
            <a:ext cx="1595438" cy="5445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050" dirty="0">
              <a:latin typeface="Ubuntu" panose="020B0504030602030204" pitchFamily="34" charset="0"/>
            </a:endParaRPr>
          </a:p>
        </p:txBody>
      </p:sp>
      <p:sp>
        <p:nvSpPr>
          <p:cNvPr id="5125" name="Подзаголовок 2">
            <a:extLst>
              <a:ext uri="{FF2B5EF4-FFF2-40B4-BE49-F238E27FC236}">
                <a16:creationId xmlns="" xmlns:a16="http://schemas.microsoft.com/office/drawing/2014/main" id="{F73A29B4-F370-4B7C-BDE5-1D1D07509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208" y="1679458"/>
            <a:ext cx="5129256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ru-RU" altLang="ru-RU" sz="1600" dirty="0">
              <a:solidFill>
                <a:srgbClr val="262626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</a:pPr>
            <a:endParaRPr lang="ru-RU" altLang="ru-RU" sz="1600" dirty="0">
              <a:solidFill>
                <a:srgbClr val="262626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ru-RU" altLang="ru-RU" sz="1600" dirty="0">
              <a:solidFill>
                <a:srgbClr val="1CA09A"/>
              </a:solidFill>
              <a:latin typeface="Ubuntu" panose="020B0504030602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6800" y="1804149"/>
            <a:ext cx="698546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000000"/>
                </a:solidFill>
                <a:latin typeface="Circe"/>
              </a:rPr>
              <a:t>Реализация волонтерских проектов, направленных </a:t>
            </a:r>
            <a:r>
              <a:rPr lang="ru-RU" altLang="ru-RU" dirty="0">
                <a:solidFill>
                  <a:srgbClr val="000000"/>
                </a:solidFill>
                <a:latin typeface="Circe"/>
              </a:rPr>
              <a:t>на помощь всем слабозащищённым слоям </a:t>
            </a:r>
            <a:r>
              <a:rPr lang="ru-RU" altLang="ru-RU" dirty="0" smtClean="0">
                <a:solidFill>
                  <a:srgbClr val="000000"/>
                </a:solidFill>
                <a:latin typeface="Circe"/>
              </a:rPr>
              <a:t>населения</a:t>
            </a:r>
            <a:endParaRPr lang="ru-RU" altLang="ru-RU" dirty="0">
              <a:solidFill>
                <a:srgbClr val="000000"/>
              </a:solidFill>
              <a:latin typeface="Circe"/>
            </a:endParaRPr>
          </a:p>
          <a:p>
            <a:pPr lv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000000"/>
                </a:solidFill>
                <a:latin typeface="Circe"/>
              </a:rPr>
              <a:t>Организация инклюзивных, образовательных, культурных </a:t>
            </a:r>
            <a:r>
              <a:rPr lang="ru-RU" altLang="ru-RU" dirty="0">
                <a:solidFill>
                  <a:srgbClr val="000000"/>
                </a:solidFill>
                <a:latin typeface="Circe"/>
              </a:rPr>
              <a:t>и </a:t>
            </a:r>
            <a:r>
              <a:rPr lang="ru-RU" altLang="ru-RU" dirty="0" smtClean="0">
                <a:solidFill>
                  <a:srgbClr val="000000"/>
                </a:solidFill>
                <a:latin typeface="Circe"/>
              </a:rPr>
              <a:t>спортивных мероприятий</a:t>
            </a:r>
            <a:endParaRPr lang="ru-RU" altLang="ru-RU" dirty="0">
              <a:solidFill>
                <a:srgbClr val="000000"/>
              </a:solidFill>
              <a:latin typeface="Circe"/>
            </a:endParaRPr>
          </a:p>
          <a:p>
            <a:pPr lv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000000"/>
                </a:solidFill>
                <a:latin typeface="Circe"/>
              </a:rPr>
              <a:t>Защита прав </a:t>
            </a:r>
            <a:r>
              <a:rPr lang="ru-RU" altLang="ru-RU" dirty="0">
                <a:solidFill>
                  <a:srgbClr val="000000"/>
                </a:solidFill>
                <a:latin typeface="Circe"/>
              </a:rPr>
              <a:t>людей с инвалидностью, </a:t>
            </a:r>
            <a:r>
              <a:rPr lang="ru-RU" altLang="ru-RU" dirty="0" smtClean="0">
                <a:solidFill>
                  <a:srgbClr val="000000"/>
                </a:solidFill>
                <a:latin typeface="Circe"/>
              </a:rPr>
              <a:t>оказание бесплатных юридических консультаций, представление </a:t>
            </a:r>
            <a:r>
              <a:rPr lang="ru-RU" altLang="ru-RU" dirty="0">
                <a:solidFill>
                  <a:srgbClr val="000000"/>
                </a:solidFill>
                <a:latin typeface="Circe"/>
              </a:rPr>
              <a:t>их </a:t>
            </a:r>
            <a:r>
              <a:rPr lang="ru-RU" altLang="ru-RU" dirty="0" smtClean="0">
                <a:solidFill>
                  <a:srgbClr val="000000"/>
                </a:solidFill>
                <a:latin typeface="Circe"/>
              </a:rPr>
              <a:t>интересов </a:t>
            </a:r>
            <a:r>
              <a:rPr lang="ru-RU" altLang="ru-RU" dirty="0">
                <a:solidFill>
                  <a:srgbClr val="000000"/>
                </a:solidFill>
                <a:latin typeface="Circe"/>
              </a:rPr>
              <a:t>в </a:t>
            </a:r>
            <a:r>
              <a:rPr lang="ru-RU" altLang="ru-RU" dirty="0" smtClean="0">
                <a:solidFill>
                  <a:srgbClr val="000000"/>
                </a:solidFill>
                <a:latin typeface="Circe"/>
              </a:rPr>
              <a:t>суде</a:t>
            </a:r>
            <a:endParaRPr lang="ru-RU" altLang="ru-RU" dirty="0">
              <a:solidFill>
                <a:srgbClr val="000000"/>
              </a:solidFill>
              <a:latin typeface="Circe"/>
            </a:endParaRPr>
          </a:p>
          <a:p>
            <a:pPr lv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000000"/>
                </a:solidFill>
                <a:latin typeface="Circe"/>
              </a:rPr>
              <a:t>Организация программ, развивающих </a:t>
            </a:r>
            <a:r>
              <a:rPr lang="ru-RU" altLang="ru-RU" dirty="0">
                <a:solidFill>
                  <a:srgbClr val="000000"/>
                </a:solidFill>
                <a:latin typeface="Circe"/>
              </a:rPr>
              <a:t>личные качества и </a:t>
            </a:r>
            <a:r>
              <a:rPr lang="ru-RU" altLang="ru-RU" dirty="0" smtClean="0">
                <a:solidFill>
                  <a:srgbClr val="000000"/>
                </a:solidFill>
                <a:latin typeface="Circe"/>
              </a:rPr>
              <a:t>мотивацию</a:t>
            </a:r>
            <a:endParaRPr lang="ru-RU" altLang="ru-RU" dirty="0">
              <a:solidFill>
                <a:srgbClr val="000000"/>
              </a:solidFill>
              <a:latin typeface="Circe"/>
            </a:endParaRPr>
          </a:p>
          <a:p>
            <a:pPr lvl="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000000"/>
                </a:solidFill>
                <a:latin typeface="Circe"/>
              </a:rPr>
              <a:t>Популяризация идей </a:t>
            </a:r>
            <a:r>
              <a:rPr lang="ru-RU" altLang="ru-RU" dirty="0">
                <a:solidFill>
                  <a:srgbClr val="000000"/>
                </a:solidFill>
                <a:latin typeface="Circe"/>
              </a:rPr>
              <a:t>добровольчества, благотворительности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1924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>
            <a:extLst>
              <a:ext uri="{FF2B5EF4-FFF2-40B4-BE49-F238E27FC236}">
                <a16:creationId xmlns="" xmlns:a16="http://schemas.microsoft.com/office/drawing/2014/main" id="{B42878BD-1BBC-4BAC-B3A9-CB8BA03F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799" y="688975"/>
            <a:ext cx="693629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Коммуникационные цели</a:t>
            </a:r>
            <a:endParaRPr lang="ru-RU" altLang="ru-RU" sz="3200" dirty="0">
              <a:solidFill>
                <a:srgbClr val="4040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45" name="Прямая соединительная линия 44">
            <a:extLst>
              <a:ext uri="{FF2B5EF4-FFF2-40B4-BE49-F238E27FC236}">
                <a16:creationId xmlns="" xmlns:a16="http://schemas.microsoft.com/office/drawing/2014/main" id="{D2C84755-E2D3-4819-A445-9DFC1CD52A10}"/>
              </a:ext>
            </a:extLst>
          </p:cNvPr>
          <p:cNvCxnSpPr>
            <a:cxnSpLocks/>
          </p:cNvCxnSpPr>
          <p:nvPr/>
        </p:nvCxnSpPr>
        <p:spPr>
          <a:xfrm flipH="1">
            <a:off x="1165895" y="6157519"/>
            <a:ext cx="3489995" cy="64"/>
          </a:xfrm>
          <a:prstGeom prst="line">
            <a:avLst/>
          </a:prstGeom>
          <a:ln w="38100">
            <a:solidFill>
              <a:srgbClr val="E9A9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одзаголовок 2">
            <a:extLst>
              <a:ext uri="{FF2B5EF4-FFF2-40B4-BE49-F238E27FC236}">
                <a16:creationId xmlns="" xmlns:a16="http://schemas.microsoft.com/office/drawing/2014/main" id="{F884E8FC-E6FE-4194-A597-339CABADC914}"/>
              </a:ext>
            </a:extLst>
          </p:cNvPr>
          <p:cNvSpPr txBox="1">
            <a:spLocks/>
          </p:cNvSpPr>
          <p:nvPr/>
        </p:nvSpPr>
        <p:spPr>
          <a:xfrm>
            <a:off x="13268325" y="2573338"/>
            <a:ext cx="1595438" cy="5445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050" dirty="0">
              <a:latin typeface="Ubuntu" panose="020B0504030602030204" pitchFamily="34" charset="0"/>
            </a:endParaRPr>
          </a:p>
        </p:txBody>
      </p:sp>
      <p:sp>
        <p:nvSpPr>
          <p:cNvPr id="5125" name="Подзаголовок 2">
            <a:extLst>
              <a:ext uri="{FF2B5EF4-FFF2-40B4-BE49-F238E27FC236}">
                <a16:creationId xmlns="" xmlns:a16="http://schemas.microsoft.com/office/drawing/2014/main" id="{F73A29B4-F370-4B7C-BDE5-1D1D07509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207" y="1679458"/>
            <a:ext cx="7525153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Повышение информированности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людей с инвалидностью о возможностях занятия волонтёрской деятельностью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Информирование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местных властей о деятельности клубов «Доступ открыт»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Популяризация 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добровольчества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Формирование информационного поля 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единой структуры независимых НКО на базе инклюзивных клубов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Организация здоровой конкуренции 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 объединениями инвалидов при ЦСО</a:t>
            </a:r>
          </a:p>
          <a:p>
            <a:pPr marL="342900" indent="-3429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Информирование здоровых людей </a:t>
            </a:r>
            <a:r>
              <a:rPr lang="ru-RU" altLang="ru-RU" sz="1600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 возможности участвовать в деятельности инклюзивных клубов</a:t>
            </a:r>
            <a:endParaRPr lang="ru-RU" altLang="ru-RU" sz="16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ru-RU" altLang="ru-RU" sz="16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ru-RU" altLang="ru-RU" sz="1600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43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>
            <a:extLst>
              <a:ext uri="{FF2B5EF4-FFF2-40B4-BE49-F238E27FC236}">
                <a16:creationId xmlns="" xmlns:a16="http://schemas.microsoft.com/office/drawing/2014/main" id="{B42878BD-1BBC-4BAC-B3A9-CB8BA03F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88975"/>
            <a:ext cx="53895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Анализ конкурентов</a:t>
            </a:r>
            <a:endParaRPr lang="ru-RU" altLang="ru-RU" sz="3200" dirty="0">
              <a:solidFill>
                <a:srgbClr val="4040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45" name="Прямая соединительная линия 44">
            <a:extLst>
              <a:ext uri="{FF2B5EF4-FFF2-40B4-BE49-F238E27FC236}">
                <a16:creationId xmlns="" xmlns:a16="http://schemas.microsoft.com/office/drawing/2014/main" id="{D2C84755-E2D3-4819-A445-9DFC1CD52A10}"/>
              </a:ext>
            </a:extLst>
          </p:cNvPr>
          <p:cNvCxnSpPr>
            <a:cxnSpLocks/>
          </p:cNvCxnSpPr>
          <p:nvPr/>
        </p:nvCxnSpPr>
        <p:spPr>
          <a:xfrm flipH="1">
            <a:off x="1165895" y="6157519"/>
            <a:ext cx="3489995" cy="64"/>
          </a:xfrm>
          <a:prstGeom prst="line">
            <a:avLst/>
          </a:prstGeom>
          <a:ln w="38100">
            <a:solidFill>
              <a:srgbClr val="E9A9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одзаголовок 2">
            <a:extLst>
              <a:ext uri="{FF2B5EF4-FFF2-40B4-BE49-F238E27FC236}">
                <a16:creationId xmlns="" xmlns:a16="http://schemas.microsoft.com/office/drawing/2014/main" id="{F884E8FC-E6FE-4194-A597-339CABADC914}"/>
              </a:ext>
            </a:extLst>
          </p:cNvPr>
          <p:cNvSpPr txBox="1">
            <a:spLocks/>
          </p:cNvSpPr>
          <p:nvPr/>
        </p:nvSpPr>
        <p:spPr>
          <a:xfrm>
            <a:off x="13268325" y="2573338"/>
            <a:ext cx="1595438" cy="5445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050" dirty="0">
              <a:latin typeface="Ubuntu" panose="020B0504030602030204" pitchFamily="34" charset="0"/>
            </a:endParaRPr>
          </a:p>
        </p:txBody>
      </p:sp>
      <p:sp>
        <p:nvSpPr>
          <p:cNvPr id="5125" name="Подзаголовок 2">
            <a:extLst>
              <a:ext uri="{FF2B5EF4-FFF2-40B4-BE49-F238E27FC236}">
                <a16:creationId xmlns="" xmlns:a16="http://schemas.microsoft.com/office/drawing/2014/main" id="{F73A29B4-F370-4B7C-BDE5-1D1D07509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207" y="1679458"/>
            <a:ext cx="4840142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altLang="ru-RU" sz="1600" dirty="0" smtClean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Конкуренты у «Доступ открыт», преимущественно, общественные объединения инвалидов при Центрах Социального Обслуживания населения префектур Москвы.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altLang="ru-RU" sz="1600" dirty="0" smtClean="0">
                <a:solidFill>
                  <a:srgbClr val="262626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Есть аналогичные объединения инвалидов в других регионах России, но к развитию проекта в Москве они не имеют отношения и могут быть рассмотрены в качестве партнёров при расширении деятельности клубов «Доступ открыт» за пределы Москвы и Московской области.</a:t>
            </a:r>
            <a:endParaRPr lang="ru-RU" altLang="ru-RU" sz="1600" dirty="0" smtClean="0">
              <a:solidFill>
                <a:srgbClr val="262626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ru-RU" altLang="ru-RU" sz="1600" dirty="0" smtClean="0">
              <a:solidFill>
                <a:srgbClr val="262626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endParaRPr lang="ru-RU" altLang="ru-RU" sz="1600" dirty="0">
              <a:solidFill>
                <a:srgbClr val="1CA09A"/>
              </a:solidFill>
              <a:latin typeface="Ubuntu" panose="020B0504030602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9978" y="1169731"/>
            <a:ext cx="5456839" cy="331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189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B42878BD-1BBC-4BAC-B3A9-CB8BA03F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9314" y="2942496"/>
            <a:ext cx="5918882" cy="965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Работа с целевой аудиторией</a:t>
            </a:r>
            <a:endParaRPr lang="ru-RU" altLang="ru-RU" sz="3200" dirty="0">
              <a:solidFill>
                <a:srgbClr val="4040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779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>
            <a:extLst>
              <a:ext uri="{FF2B5EF4-FFF2-40B4-BE49-F238E27FC236}">
                <a16:creationId xmlns="" xmlns:a16="http://schemas.microsoft.com/office/drawing/2014/main" id="{B42878BD-1BBC-4BAC-B3A9-CB8BA03F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799" y="688975"/>
            <a:ext cx="796913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Ключевые сообщения для групп Ц.А.</a:t>
            </a:r>
            <a:endParaRPr lang="ru-RU" altLang="ru-RU" sz="3200" dirty="0">
              <a:solidFill>
                <a:srgbClr val="4040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0" name="Подзаголовок 2">
            <a:extLst>
              <a:ext uri="{FF2B5EF4-FFF2-40B4-BE49-F238E27FC236}">
                <a16:creationId xmlns="" xmlns:a16="http://schemas.microsoft.com/office/drawing/2014/main" id="{F884E8FC-E6FE-4194-A597-339CABADC914}"/>
              </a:ext>
            </a:extLst>
          </p:cNvPr>
          <p:cNvSpPr txBox="1">
            <a:spLocks/>
          </p:cNvSpPr>
          <p:nvPr/>
        </p:nvSpPr>
        <p:spPr>
          <a:xfrm>
            <a:off x="13268325" y="2573338"/>
            <a:ext cx="1595438" cy="5445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050" dirty="0">
              <a:latin typeface="Ubuntu" panose="020B0504030602030204" pitchFamily="34" charset="0"/>
            </a:endParaRPr>
          </a:p>
        </p:txBody>
      </p:sp>
      <p:sp>
        <p:nvSpPr>
          <p:cNvPr id="5125" name="Подзаголовок 2">
            <a:extLst>
              <a:ext uri="{FF2B5EF4-FFF2-40B4-BE49-F238E27FC236}">
                <a16:creationId xmlns="" xmlns:a16="http://schemas.microsoft.com/office/drawing/2014/main" id="{F73A29B4-F370-4B7C-BDE5-1D1D07509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206" y="1679458"/>
            <a:ext cx="8040238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ИНВАЛИДЫ</a:t>
            </a:r>
            <a:endParaRPr lang="ru-RU" altLang="ru-RU" sz="1600" b="1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Нет ничего невозможного. Показываем примеры (репортажи с мероприятий, интервью и т.п.) о том, как инвалиды принимают активное участие в волонтёрских проектах.</a:t>
            </a:r>
            <a:endParaRPr lang="ru-RU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МЕСТНЫЕ ВЛАСТИ</a:t>
            </a:r>
            <a:endParaRPr lang="ru-RU" altLang="ru-RU" sz="1600" b="1" dirty="0" smtClean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Инклюзивные клубы на местах – добровольные помощники власти, информирующие её о возможностях реализации государственной программы «Доступная среда» на вверенных им территориях.</a:t>
            </a:r>
            <a:endParaRPr lang="ru-RU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ЦСО</a:t>
            </a:r>
            <a:endParaRPr lang="ru-RU" sz="1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Мы не конкуренты, а помощники. Мы возьмём на себя ту работу, на которую у вас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не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хватает ни времени, ни сил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ЗДОРОВЫЕ ЛЮДИ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alt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Нам нужна ваша помощь. Вместе мы сделаем больше.</a:t>
            </a:r>
            <a:endParaRPr lang="ru-RU" altLang="ru-RU" sz="1600" dirty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750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>
            <a:extLst>
              <a:ext uri="{FF2B5EF4-FFF2-40B4-BE49-F238E27FC236}">
                <a16:creationId xmlns="" xmlns:a16="http://schemas.microsoft.com/office/drawing/2014/main" id="{B42878BD-1BBC-4BAC-B3A9-CB8BA03F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88975"/>
            <a:ext cx="767452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3200" dirty="0" smtClean="0">
                <a:solidFill>
                  <a:srgbClr val="40404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Инструменты коммуникаций</a:t>
            </a:r>
            <a:endParaRPr lang="ru-RU" altLang="ru-RU" sz="3200" dirty="0">
              <a:solidFill>
                <a:srgbClr val="40404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0" name="Подзаголовок 2">
            <a:extLst>
              <a:ext uri="{FF2B5EF4-FFF2-40B4-BE49-F238E27FC236}">
                <a16:creationId xmlns="" xmlns:a16="http://schemas.microsoft.com/office/drawing/2014/main" id="{F884E8FC-E6FE-4194-A597-339CABADC914}"/>
              </a:ext>
            </a:extLst>
          </p:cNvPr>
          <p:cNvSpPr txBox="1">
            <a:spLocks/>
          </p:cNvSpPr>
          <p:nvPr/>
        </p:nvSpPr>
        <p:spPr>
          <a:xfrm>
            <a:off x="13268325" y="2573338"/>
            <a:ext cx="1595438" cy="5445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050" dirty="0">
              <a:latin typeface="Ubuntu" panose="020B05040306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64026" y="1684567"/>
            <a:ext cx="8362604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ru-RU" altLang="ru-RU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ИНВАЛИДЫ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Репортажи </a:t>
            </a: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 мероприятий,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интервью, видео-ролики, посты в </a:t>
            </a:r>
            <a:r>
              <a:rPr lang="ru-RU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соцсетях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интеграция информации в профильные сообщества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МЕСТНЫЕ </a:t>
            </a:r>
            <a:r>
              <a:rPr lang="ru-RU" altLang="ru-RU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ВЛАСТИ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Личные визиты руководителей клубов, взаимодействие с пресс-службами окружных префектур, районные СМИ.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ЦСО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Личные визиты руководителей клубов, взаимодействие с пресс-службами окружных префектур, районные СМИ.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altLang="ru-RU" sz="1600" b="1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ЗДОРОВЫЕ </a:t>
            </a:r>
            <a:r>
              <a:rPr lang="ru-RU" altLang="ru-RU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ЛЮДИ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ru-RU" alt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Общение в группах по интересам в </a:t>
            </a:r>
            <a:r>
              <a:rPr lang="ru-RU" altLang="ru-RU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соцсетях</a:t>
            </a:r>
            <a:r>
              <a:rPr lang="ru-RU" alt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социальная реклама на популярных каналах </a:t>
            </a:r>
            <a:r>
              <a:rPr lang="ru-RU" altLang="ru-RU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Ютуб</a:t>
            </a:r>
            <a:r>
              <a:rPr lang="ru-RU" alt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и </a:t>
            </a:r>
            <a:r>
              <a:rPr lang="ru-RU" altLang="ru-RU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блогеров</a:t>
            </a:r>
            <a:r>
              <a:rPr lang="ru-RU" alt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социальная реклама в СМИ – районных и городских.</a:t>
            </a:r>
            <a:endParaRPr lang="ru-RU" altLang="ru-RU" sz="1600" dirty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6607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646</Words>
  <Application>Microsoft Office PowerPoint</Application>
  <PresentationFormat>Широкоэкранный</PresentationFormat>
  <Paragraphs>77</Paragraphs>
  <Slides>12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Circe</vt:lpstr>
      <vt:lpstr>Gilroy ExtraBold</vt:lpstr>
      <vt:lpstr>Roboto</vt:lpstr>
      <vt:lpstr>Ubuntu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</dc:creator>
  <cp:lastModifiedBy>Designer</cp:lastModifiedBy>
  <cp:revision>76</cp:revision>
  <dcterms:created xsi:type="dcterms:W3CDTF">2018-04-28T17:44:57Z</dcterms:created>
  <dcterms:modified xsi:type="dcterms:W3CDTF">2019-11-29T18:19:51Z</dcterms:modified>
</cp:coreProperties>
</file>